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62" r:id="rId4"/>
    <p:sldId id="263" r:id="rId5"/>
    <p:sldId id="264" r:id="rId6"/>
    <p:sldId id="265" r:id="rId7"/>
    <p:sldId id="266" r:id="rId8"/>
    <p:sldId id="267" r:id="rId9"/>
    <p:sldId id="269" r:id="rId10"/>
    <p:sldId id="268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1pPr>
    <a:lvl2pPr marL="0" marR="0" indent="2286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2pPr>
    <a:lvl3pPr marL="0" marR="0" indent="4572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3pPr>
    <a:lvl4pPr marL="0" marR="0" indent="6858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4pPr>
    <a:lvl5pPr marL="0" marR="0" indent="9144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5pPr>
    <a:lvl6pPr marL="0" marR="0" indent="11430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6pPr>
    <a:lvl7pPr marL="0" marR="0" indent="13716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7pPr>
    <a:lvl8pPr marL="0" marR="0" indent="16002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8pPr>
    <a:lvl9pPr marL="0" marR="0" indent="1828800" algn="l" defTabSz="825500" rtl="0" fontAlgn="auto" latinLnBrk="0" hangingPunct="0">
      <a:lnSpc>
        <a:spcPct val="100000"/>
      </a:lnSpc>
      <a:spcBef>
        <a:spcPts val="540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3" d="100"/>
          <a:sy n="43" d="100"/>
        </p:scale>
        <p:origin x="70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778000" y="7073900"/>
            <a:ext cx="20828000" cy="5522276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400"/>
            </a:lvl1pPr>
            <a:lvl2pPr marL="0" indent="0">
              <a:spcBef>
                <a:spcPts val="0"/>
              </a:spcBef>
              <a:buSzTx/>
              <a:buNone/>
              <a:defRPr sz="5400"/>
            </a:lvl2pPr>
            <a:lvl3pPr marL="0" indent="0">
              <a:spcBef>
                <a:spcPts val="0"/>
              </a:spcBef>
              <a:buSzTx/>
              <a:buNone/>
              <a:defRPr sz="5400"/>
            </a:lvl3pPr>
            <a:lvl4pPr marL="0" indent="0">
              <a:spcBef>
                <a:spcPts val="0"/>
              </a:spcBef>
              <a:buSzTx/>
              <a:buNone/>
              <a:defRPr sz="5400"/>
            </a:lvl4pPr>
            <a:lvl5pPr marL="0" indent="0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660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19799"/>
            <a:ext cx="19621500" cy="939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62644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3124200" y="-38100"/>
            <a:ext cx="18135600" cy="1209669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7950200" y="1104900"/>
            <a:ext cx="17259302" cy="115062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714374" indent="-714374">
              <a:defRPr sz="5400"/>
            </a:lvl1pPr>
            <a:lvl2pPr marL="1425575" indent="-714375">
              <a:defRPr sz="5400"/>
            </a:lvl2pPr>
            <a:lvl3pPr marL="2136775" indent="-714375">
              <a:defRPr sz="5400"/>
            </a:lvl3pPr>
            <a:lvl4pPr marL="2847975" indent="-714375">
              <a:defRPr sz="5400"/>
            </a:lvl4pPr>
            <a:lvl5pPr marL="3559175" indent="-714375"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 b="0"/>
            </a:lvl1pPr>
            <a:lvl2pPr marL="1117600" indent="-558800">
              <a:spcBef>
                <a:spcPts val="4500"/>
              </a:spcBef>
              <a:defRPr sz="3800" b="0"/>
            </a:lvl2pPr>
            <a:lvl3pPr marL="1676400" indent="-558800">
              <a:spcBef>
                <a:spcPts val="4500"/>
              </a:spcBef>
              <a:defRPr sz="3800" b="0"/>
            </a:lvl3pPr>
            <a:lvl4pPr marL="2235200" indent="-558800">
              <a:spcBef>
                <a:spcPts val="4500"/>
              </a:spcBef>
              <a:defRPr sz="3800" b="0"/>
            </a:lvl4pPr>
            <a:lvl5pPr marL="2794000" indent="-558800">
              <a:spcBef>
                <a:spcPts val="4500"/>
              </a:spcBef>
              <a:defRPr sz="3800" b="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 marL="714374" indent="-714374">
              <a:defRPr sz="5400"/>
            </a:lvl1pPr>
            <a:lvl2pPr marL="1425575" indent="-714375">
              <a:defRPr sz="5400"/>
            </a:lvl2pPr>
            <a:lvl3pPr marL="2136775" indent="-714375">
              <a:defRPr sz="5400"/>
            </a:lvl3pPr>
            <a:lvl4pPr marL="2847975" indent="-714375">
              <a:defRPr sz="5400"/>
            </a:lvl4pPr>
            <a:lvl5pPr marL="3559175" indent="-714375"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5681340" y="7035800"/>
            <a:ext cx="8396678" cy="5600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5290800" y="1130300"/>
            <a:ext cx="8331200" cy="55541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3048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>
              <a:spcBef>
                <a:spcPts val="0"/>
              </a:spcBef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1pPr>
      <a:lvl2pPr marL="1270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2pPr>
      <a:lvl3pPr marL="1905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3pPr>
      <a:lvl4pPr marL="2540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4pPr>
      <a:lvl5pPr marL="3175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5pPr>
      <a:lvl6pPr marL="3810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6pPr>
      <a:lvl7pPr marL="4445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7pPr>
      <a:lvl8pPr marL="5080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8pPr>
      <a:lvl9pPr marL="5715000" marR="0" indent="-635000" algn="l" defTabSz="825500" latinLnBrk="0">
        <a:lnSpc>
          <a:spcPct val="100000"/>
        </a:lnSpc>
        <a:spcBef>
          <a:spcPts val="4000"/>
        </a:spcBef>
        <a:spcAft>
          <a:spcPts val="0"/>
        </a:spcAft>
        <a:buClrTx/>
        <a:buSzPct val="125000"/>
        <a:buFontTx/>
        <a:buChar char="•"/>
        <a:tabLst/>
        <a:defRPr sz="52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venir Nex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eaborn.pydata.org/tutorial.html" TargetMode="External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textbook.ds100.org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A3 Recap, Plotting, A4"/>
          <p:cNvSpPr txBox="1">
            <a:spLocks noGrp="1"/>
          </p:cNvSpPr>
          <p:nvPr>
            <p:ph type="ctrTitle"/>
          </p:nvPr>
        </p:nvSpPr>
        <p:spPr>
          <a:xfrm>
            <a:off x="1778000" y="2298700"/>
            <a:ext cx="13919135" cy="4648200"/>
          </a:xfrm>
          <a:prstGeom prst="rect">
            <a:avLst/>
          </a:prstGeom>
        </p:spPr>
        <p:txBody>
          <a:bodyPr/>
          <a:lstStyle/>
          <a:p>
            <a:r>
              <a:rPr dirty="0"/>
              <a:t>Plotting, A4</a:t>
            </a:r>
          </a:p>
        </p:txBody>
      </p:sp>
      <p:sp>
        <p:nvSpPr>
          <p:cNvPr id="120" name="Line"/>
          <p:cNvSpPr/>
          <p:nvPr/>
        </p:nvSpPr>
        <p:spPr>
          <a:xfrm>
            <a:off x="1779441" y="7493000"/>
            <a:ext cx="20825118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spcBef>
                <a:spcPts val="0"/>
              </a:spcBef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1" name="Learning goals:…"/>
          <p:cNvSpPr txBox="1"/>
          <p:nvPr/>
        </p:nvSpPr>
        <p:spPr>
          <a:xfrm>
            <a:off x="16022570" y="762239"/>
            <a:ext cx="6583430" cy="609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spcBef>
                <a:spcPts val="0"/>
              </a:spcBef>
              <a:defRPr sz="3600"/>
            </a:pPr>
            <a:r>
              <a:rPr dirty="0"/>
              <a:t>Learning goals:</a:t>
            </a:r>
          </a:p>
          <a:p>
            <a:pPr marL="714375" indent="-714375">
              <a:spcBef>
                <a:spcPts val="0"/>
              </a:spcBef>
              <a:buSzPct val="125000"/>
              <a:buChar char="•"/>
              <a:defRPr sz="3600"/>
            </a:pPr>
            <a:r>
              <a:rPr dirty="0"/>
              <a:t>Understand how common Python plotting libraries relate with each other.</a:t>
            </a:r>
          </a:p>
          <a:p>
            <a:pPr marL="714375" indent="-714375">
              <a:spcBef>
                <a:spcPts val="0"/>
              </a:spcBef>
              <a:buSzPct val="125000"/>
              <a:buChar char="•"/>
              <a:defRPr sz="3600"/>
            </a:pPr>
            <a:r>
              <a:rPr dirty="0"/>
              <a:t>Walk through questions on A4</a:t>
            </a:r>
          </a:p>
        </p:txBody>
      </p:sp>
      <p:sp>
        <p:nvSpPr>
          <p:cNvPr id="122" name="COGS 108 Winter 2020…"/>
          <p:cNvSpPr txBox="1">
            <a:spLocks noGrp="1"/>
          </p:cNvSpPr>
          <p:nvPr>
            <p:ph type="subTitle" sz="quarter" idx="1"/>
          </p:nvPr>
        </p:nvSpPr>
        <p:spPr>
          <a:xfrm>
            <a:off x="1778000" y="8608615"/>
            <a:ext cx="10414000" cy="3860561"/>
          </a:xfrm>
          <a:prstGeom prst="rect">
            <a:avLst/>
          </a:prstGeom>
        </p:spPr>
        <p:txBody>
          <a:bodyPr/>
          <a:lstStyle/>
          <a:p>
            <a:r>
              <a:rPr dirty="0"/>
              <a:t>COGS 108 </a:t>
            </a:r>
            <a:r>
              <a:rPr lang="en-IN" dirty="0"/>
              <a:t>Fall 2020</a:t>
            </a:r>
            <a:endParaRPr dirty="0"/>
          </a:p>
          <a:p>
            <a:r>
              <a:rPr dirty="0"/>
              <a:t>Discussion 6</a:t>
            </a:r>
          </a:p>
        </p:txBody>
      </p:sp>
      <p:sp>
        <p:nvSpPr>
          <p:cNvPr id="123" name="wmccarthy@ucsd.edu…"/>
          <p:cNvSpPr txBox="1"/>
          <p:nvPr/>
        </p:nvSpPr>
        <p:spPr>
          <a:xfrm>
            <a:off x="12192000" y="8608615"/>
            <a:ext cx="10860543" cy="3860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spcBef>
                <a:spcPts val="0"/>
              </a:spcBef>
            </a:pPr>
            <a:r>
              <a:rPr lang="en-IN" dirty="0"/>
              <a:t>Sidharth Suresh</a:t>
            </a:r>
          </a:p>
          <a:p>
            <a:pPr>
              <a:spcBef>
                <a:spcPts val="0"/>
              </a:spcBef>
            </a:pPr>
            <a:r>
              <a:rPr dirty="0"/>
              <a:t>OH: </a:t>
            </a:r>
            <a:r>
              <a:rPr lang="en-IN" dirty="0"/>
              <a:t>Wed</a:t>
            </a:r>
            <a:r>
              <a:rPr dirty="0"/>
              <a:t> </a:t>
            </a:r>
            <a:r>
              <a:rPr lang="en-IN" dirty="0"/>
              <a:t>12pm</a:t>
            </a:r>
            <a:r>
              <a:rPr dirty="0"/>
              <a:t>-1</a:t>
            </a:r>
            <a:r>
              <a:rPr lang="en-IN" dirty="0"/>
              <a:t>pm</a:t>
            </a:r>
            <a:r>
              <a:rPr dirty="0"/>
              <a:t> on Zoom 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review of next wee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Preview of next week</a:t>
            </a:r>
          </a:p>
        </p:txBody>
      </p:sp>
      <p:sp>
        <p:nvSpPr>
          <p:cNvPr id="166" name="An easy way to set up a personal website using Jupyter notebooks and GitHub.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9329327" cy="9296400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An easy way to set up a personal website using Jupyter notebooks and GitHub.</a:t>
            </a:r>
          </a:p>
          <a:p>
            <a:pPr marL="0" indent="0">
              <a:buSzTx/>
              <a:buNone/>
            </a:pPr>
            <a:r>
              <a:t>A5 question walkthroughs</a:t>
            </a:r>
          </a:p>
        </p:txBody>
      </p:sp>
      <p:pic>
        <p:nvPicPr>
          <p:cNvPr id="167" name="Screenshot 2019-11-05 22.26.57.png" descr="Screenshot 2019-11-05 22.26.5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0" y="2641600"/>
            <a:ext cx="10450286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1" build="p" bldLvl="5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Inner join vs. Left joi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sz="8000" dirty="0"/>
              <a:t>Inner join vs. Left join</a:t>
            </a:r>
            <a:r>
              <a:rPr lang="en-IN" sz="8000" dirty="0"/>
              <a:t> vs. Right join vs. Outer Join</a:t>
            </a:r>
            <a:endParaRPr sz="8000" dirty="0"/>
          </a:p>
        </p:txBody>
      </p:sp>
      <p:sp>
        <p:nvSpPr>
          <p:cNvPr id="132" name="Inner joins drop all rows without a matching value.…"/>
          <p:cNvSpPr txBox="1">
            <a:spLocks noGrp="1"/>
          </p:cNvSpPr>
          <p:nvPr>
            <p:ph type="body" sz="quarter" idx="1"/>
          </p:nvPr>
        </p:nvSpPr>
        <p:spPr>
          <a:xfrm>
            <a:off x="1689100" y="3149600"/>
            <a:ext cx="6384989" cy="9296400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0" indent="0">
              <a:buSzTx/>
              <a:buNone/>
            </a:pPr>
            <a:r>
              <a:rPr dirty="0"/>
              <a:t>Inner joins drop all rows without a matching value.</a:t>
            </a:r>
          </a:p>
          <a:p>
            <a:pPr marL="0" indent="0">
              <a:buSzTx/>
              <a:buNone/>
            </a:pPr>
            <a:r>
              <a:rPr dirty="0"/>
              <a:t>Left joins keep all rows in the left table, even if values do not have a match.</a:t>
            </a:r>
            <a:endParaRPr lang="en-IN" dirty="0"/>
          </a:p>
          <a:p>
            <a:pPr marL="0" indent="0">
              <a:buSzTx/>
              <a:buNone/>
            </a:pPr>
            <a:r>
              <a:rPr lang="en-IN" dirty="0"/>
              <a:t>Right joins keep all rows in the right table, even if values do not have a match.</a:t>
            </a:r>
          </a:p>
          <a:p>
            <a:pPr marL="0" indent="0">
              <a:buSzTx/>
              <a:buNone/>
            </a:pPr>
            <a:r>
              <a:rPr lang="en-IN" dirty="0"/>
              <a:t>Outer includes all the rows and columns in both the tables.</a:t>
            </a:r>
          </a:p>
          <a:p>
            <a:pPr marL="0" indent="0">
              <a:buSzTx/>
              <a:buNone/>
            </a:pPr>
            <a:endParaRPr dirty="0"/>
          </a:p>
        </p:txBody>
      </p:sp>
      <p:graphicFrame>
        <p:nvGraphicFramePr>
          <p:cNvPr id="133" name="Table"/>
          <p:cNvGraphicFramePr/>
          <p:nvPr/>
        </p:nvGraphicFramePr>
        <p:xfrm>
          <a:off x="10452074" y="2641600"/>
          <a:ext cx="4127500" cy="3545796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2882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4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17209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>
                          <a:solidFill>
                            <a:srgbClr val="FFFFFF"/>
                          </a:solidFill>
                          <a:sym typeface="Helvetica Neue"/>
                        </a:rPr>
                        <a:t>Email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>
                          <a:solidFill>
                            <a:srgbClr val="FFFFFF"/>
                          </a:solidFill>
                          <a:sym typeface="Helvetica Neue"/>
                        </a:rPr>
                        <a:t>Name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20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 dirty="0">
                          <a:sym typeface="Helvetica Neue"/>
                        </a:rPr>
                        <a:t>sam@ucsd.edu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Sam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720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jen@ucsd.edu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Jen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720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 dirty="0">
                          <a:sym typeface="Helvetica Neue"/>
                        </a:rPr>
                        <a:t>kay@ucsd.edu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Kay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720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min@ucsd.edu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 dirty="0">
                          <a:sym typeface="Helvetica Neue"/>
                        </a:rPr>
                        <a:t>Min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34" name="Table"/>
          <p:cNvGraphicFramePr/>
          <p:nvPr/>
        </p:nvGraphicFramePr>
        <p:xfrm>
          <a:off x="15689408" y="2641600"/>
          <a:ext cx="5124791" cy="3545796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30583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664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17209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>
                          <a:solidFill>
                            <a:srgbClr val="FFFFFF"/>
                          </a:solidFill>
                          <a:sym typeface="Helvetica Neue"/>
                        </a:rPr>
                        <a:t>Email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 dirty="0">
                          <a:solidFill>
                            <a:srgbClr val="FFFFFF"/>
                          </a:solidFill>
                          <a:sym typeface="Helvetica Neue"/>
                        </a:rPr>
                        <a:t>Order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20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jen@ucsd.edu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Keyboard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720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sam@ucsd.edu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Mouse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720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kay@ucsd.edu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Cable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720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wade@ucsd.edu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 dirty="0">
                          <a:sym typeface="Helvetica Neue"/>
                        </a:rPr>
                        <a:t>Lamp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35" name="Inner join:"/>
          <p:cNvSpPr txBox="1"/>
          <p:nvPr/>
        </p:nvSpPr>
        <p:spPr>
          <a:xfrm>
            <a:off x="11058906" y="6337300"/>
            <a:ext cx="3520669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Inner join:</a:t>
            </a:r>
          </a:p>
        </p:txBody>
      </p:sp>
      <p:graphicFrame>
        <p:nvGraphicFramePr>
          <p:cNvPr id="136" name="Table"/>
          <p:cNvGraphicFramePr/>
          <p:nvPr/>
        </p:nvGraphicFramePr>
        <p:xfrm>
          <a:off x="14774805" y="6452611"/>
          <a:ext cx="6475481" cy="2690376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29417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699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638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2594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>
                          <a:solidFill>
                            <a:srgbClr val="FFFFFF"/>
                          </a:solidFill>
                          <a:sym typeface="Helvetica Neue"/>
                        </a:rPr>
                        <a:t>Email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>
                          <a:solidFill>
                            <a:srgbClr val="FFFFFF"/>
                          </a:solidFill>
                          <a:sym typeface="Helvetica Neue"/>
                        </a:rPr>
                        <a:t>Name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>
                          <a:solidFill>
                            <a:srgbClr val="FFFFFF"/>
                          </a:solidFill>
                          <a:sym typeface="Helvetica Neue"/>
                        </a:rPr>
                        <a:t>Order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25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sam@ucsd.edu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Sam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Mouse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25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jen@ucsd.edu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Jen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Keyboard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25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kay@ucsd.edu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Kay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Cable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7" name="Table"/>
          <p:cNvGraphicFramePr/>
          <p:nvPr/>
        </p:nvGraphicFramePr>
        <p:xfrm>
          <a:off x="14774805" y="10063257"/>
          <a:ext cx="6475481" cy="3086045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29417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699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638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17209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>
                          <a:solidFill>
                            <a:srgbClr val="FFFFFF"/>
                          </a:solidFill>
                          <a:sym typeface="Helvetica Neue"/>
                        </a:rPr>
                        <a:t>Email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>
                          <a:solidFill>
                            <a:srgbClr val="FFFFFF"/>
                          </a:solidFill>
                          <a:sym typeface="Helvetica Neue"/>
                        </a:rPr>
                        <a:t>Name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>
                          <a:solidFill>
                            <a:srgbClr val="FFFFFF"/>
                          </a:solidFill>
                          <a:sym typeface="Helvetica Neue"/>
                        </a:rPr>
                        <a:t>Order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20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sam@ucsd.edu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Sam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Mouse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720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jen@ucsd.edu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Jen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Keyboard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720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kay@ucsd.edu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Kay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Cable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720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min@ucsd.edu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Min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NULL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38" name="Left join:"/>
          <p:cNvSpPr txBox="1"/>
          <p:nvPr/>
        </p:nvSpPr>
        <p:spPr>
          <a:xfrm>
            <a:off x="11556796" y="10063257"/>
            <a:ext cx="3022779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Left join: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1" build="p" bldLvl="5" animBg="1" advAuto="0"/>
      <p:bldP spid="133" grpId="2" animBg="1" advAuto="0"/>
      <p:bldP spid="134" grpId="3" animBg="1" advAuto="0"/>
      <p:bldP spid="135" grpId="4" animBg="1" advAuto="0"/>
      <p:bldP spid="136" grpId="5" animBg="1" advAuto="0"/>
      <p:bldP spid="137" grpId="7" animBg="1" advAuto="0"/>
      <p:bldP spid="138" grpId="6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ott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Plotting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Why are there so many ways to make the same plot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0534">
              <a:defRPr sz="6384"/>
            </a:lvl1pPr>
          </a:lstStyle>
          <a:p>
            <a:r>
              <a:t>Why are there so many ways to make the same plot?</a:t>
            </a:r>
          </a:p>
        </p:txBody>
      </p:sp>
      <p:sp>
        <p:nvSpPr>
          <p:cNvPr id="150" name="All of these do the same thing:  plt.hist(df['income10'], 25) df['income10'].hist(bins=25) df.hist('income10', bins=25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85799" indent="-685799" defTabSz="792479">
              <a:spcBef>
                <a:spcPts val="3800"/>
              </a:spcBef>
              <a:defRPr sz="5184"/>
            </a:pPr>
            <a:r>
              <a:t>All of these do the same thing:</a:t>
            </a:r>
            <a:br/>
            <a:br/>
            <a:r>
              <a:rPr>
                <a:latin typeface="Menlo"/>
                <a:ea typeface="Menlo"/>
                <a:cs typeface="Menlo"/>
                <a:sym typeface="Menlo"/>
              </a:rPr>
              <a:t>plt.hist(df['income10'], 25)</a:t>
            </a:r>
            <a:br>
              <a:rPr>
                <a:latin typeface="Menlo"/>
                <a:ea typeface="Menlo"/>
                <a:cs typeface="Menlo"/>
                <a:sym typeface="Menlo"/>
              </a:rPr>
            </a:br>
            <a:r>
              <a:rPr>
                <a:latin typeface="Menlo"/>
                <a:ea typeface="Menlo"/>
                <a:cs typeface="Menlo"/>
                <a:sym typeface="Menlo"/>
              </a:rPr>
              <a:t>df['income10'].hist(bins=25)</a:t>
            </a:r>
            <a:br>
              <a:rPr>
                <a:latin typeface="Menlo"/>
                <a:ea typeface="Menlo"/>
                <a:cs typeface="Menlo"/>
                <a:sym typeface="Menlo"/>
              </a:rPr>
            </a:br>
            <a:r>
              <a:rPr>
                <a:latin typeface="Menlo"/>
                <a:ea typeface="Menlo"/>
                <a:cs typeface="Menlo"/>
                <a:sym typeface="Menlo"/>
              </a:rPr>
              <a:t>df.hist('income10', bins=25)</a:t>
            </a:r>
          </a:p>
          <a:p>
            <a:pPr marL="685799" indent="-685799" defTabSz="792479">
              <a:spcBef>
                <a:spcPts val="3800"/>
              </a:spcBef>
              <a:defRPr sz="5184"/>
            </a:pPr>
            <a:r>
              <a:t>In Python, most image-based plots created using Matplotlib.</a:t>
            </a:r>
          </a:p>
          <a:p>
            <a:pPr marL="1368551" lvl="1" indent="-685800" defTabSz="792479">
              <a:spcBef>
                <a:spcPts val="3800"/>
              </a:spcBef>
              <a:defRPr sz="5184"/>
            </a:pPr>
            <a:r>
              <a:rPr>
                <a:latin typeface="Menlo"/>
                <a:ea typeface="Menlo"/>
                <a:cs typeface="Menlo"/>
                <a:sym typeface="Menlo"/>
              </a:rPr>
              <a:t>plt.hist    </a:t>
            </a:r>
            <a:r>
              <a:t> </a:t>
            </a:r>
            <a:r>
              <a:rPr>
                <a:latin typeface="Menlo"/>
                <a:ea typeface="Menlo"/>
                <a:cs typeface="Menlo"/>
                <a:sym typeface="Menlo"/>
              </a:rPr>
              <a:t>plt.bar    </a:t>
            </a:r>
            <a:r>
              <a:t> </a:t>
            </a:r>
            <a:r>
              <a:rPr>
                <a:latin typeface="Menlo"/>
                <a:ea typeface="Menlo"/>
                <a:cs typeface="Menlo"/>
                <a:sym typeface="Menlo"/>
              </a:rPr>
              <a:t>plt.plot   </a:t>
            </a:r>
            <a:r>
              <a:t> etc.</a:t>
            </a:r>
          </a:p>
          <a:p>
            <a:pPr marL="685799" indent="-685799" defTabSz="792479">
              <a:spcBef>
                <a:spcPts val="3800"/>
              </a:spcBef>
              <a:defRPr sz="5184"/>
            </a:pPr>
            <a:r>
              <a:t>Pandas gives shortcuts for matplotlib plots. Lines 2 and 3 are shortcuts for line 1.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0" grpId="1" build="p" bldLvl="5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3079" y="10879"/>
            <a:ext cx="18737842" cy="13694242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Shape"/>
          <p:cNvSpPr/>
          <p:nvPr/>
        </p:nvSpPr>
        <p:spPr>
          <a:xfrm>
            <a:off x="2822971" y="0"/>
            <a:ext cx="18738058" cy="13716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10800" y="7298"/>
                </a:moveTo>
                <a:lnTo>
                  <a:pt x="19072" y="7298"/>
                </a:lnTo>
                <a:lnTo>
                  <a:pt x="19072" y="13298"/>
                </a:lnTo>
                <a:lnTo>
                  <a:pt x="10800" y="13298"/>
                </a:lnTo>
                <a:lnTo>
                  <a:pt x="10800" y="7298"/>
                </a:lnTo>
                <a:close/>
              </a:path>
            </a:pathLst>
          </a:custGeom>
          <a:solidFill>
            <a:srgbClr val="B2B2B2">
              <a:alpha val="72273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spcBef>
                <a:spcPts val="0"/>
              </a:spcBef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" grpId="1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eabor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Seaborn</a:t>
            </a:r>
          </a:p>
        </p:txBody>
      </p:sp>
      <p:sp>
        <p:nvSpPr>
          <p:cNvPr id="156" name="My personal favorite is the seaborn library.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1554230" cy="9296400"/>
          </a:xfrm>
          <a:prstGeom prst="rect">
            <a:avLst/>
          </a:prstGeom>
        </p:spPr>
        <p:txBody>
          <a:bodyPr/>
          <a:lstStyle/>
          <a:p>
            <a:r>
              <a:t>My personal favorite is the seaborn library.</a:t>
            </a:r>
          </a:p>
          <a:p>
            <a:r>
              <a:t>Makes common statistical charts easy to create, like bar plots with confidence intervals.</a:t>
            </a:r>
          </a:p>
          <a:p>
            <a:r>
              <a:t>Again, seaborn is really just a bunch of shortcuts for matplotlib.</a:t>
            </a:r>
          </a:p>
        </p:txBody>
      </p:sp>
      <p:pic>
        <p:nvPicPr>
          <p:cNvPr id="15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48971" y="2641600"/>
            <a:ext cx="10635030" cy="8054648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https://seaborn.pydata.org/tutorial.html"/>
          <p:cNvSpPr txBox="1"/>
          <p:nvPr/>
        </p:nvSpPr>
        <p:spPr>
          <a:xfrm>
            <a:off x="8798380" y="12710625"/>
            <a:ext cx="8889900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4500"/>
              </a:spcBef>
              <a:defRPr sz="3800" b="0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https://seaborn.pydata.org/tutorial.html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" grpId="1" build="p" bldLvl="5" animBg="1" advAuto="0"/>
      <p:bldP spid="157" grpId="2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For more detai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For more details</a:t>
            </a:r>
          </a:p>
        </p:txBody>
      </p:sp>
      <p:sp>
        <p:nvSpPr>
          <p:cNvPr id="161" name="Making good plots is a key skill! This just scratches surface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Making good plots is a key skill! This just scratches surface.</a:t>
            </a:r>
          </a:p>
          <a:p>
            <a:r>
              <a:t>You can get many great jobs just by being able to make informative data visualizations.</a:t>
            </a:r>
          </a:p>
          <a:p>
            <a:r>
              <a:t>For more, see Ch 6 of </a:t>
            </a:r>
            <a:r>
              <a:rPr u="sng">
                <a:hlinkClick r:id="rId2"/>
              </a:rPr>
              <a:t>textbook.ds100.org</a:t>
            </a:r>
            <a:r>
              <a:t>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1" build="p" bldLvl="5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A4 Walkthrough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A4 Walkthroughs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A4 quick tip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A4 quick tips</a:t>
            </a:r>
          </a:p>
        </p:txBody>
      </p:sp>
      <p:sp>
        <p:nvSpPr>
          <p:cNvPr id="170" name="1d: Your DF cells should have `\n` at the end (same for 1e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57224" indent="-657224" defTabSz="759459">
              <a:spcBef>
                <a:spcPts val="3600"/>
              </a:spcBef>
              <a:defRPr sz="4968"/>
            </a:pPr>
            <a:r>
              <a:t>1d: Your DF cells should have `\n` at the end (same for 1e)</a:t>
            </a:r>
          </a:p>
          <a:p>
            <a:pPr marL="657224" indent="-657224" defTabSz="759459">
              <a:spcBef>
                <a:spcPts val="3600"/>
              </a:spcBef>
              <a:defRPr sz="4968"/>
            </a:pPr>
            <a:r>
              <a:t>2b: Don’t manually make a new Series — slice a column out of a DF</a:t>
            </a:r>
          </a:p>
          <a:p>
            <a:pPr marL="657224" indent="-657224" defTabSz="759459">
              <a:spcBef>
                <a:spcPts val="3600"/>
              </a:spcBef>
              <a:defRPr sz="4968"/>
            </a:pPr>
            <a:r>
              <a:t>2e: Use a slice with multiple boolean expressions</a:t>
            </a:r>
          </a:p>
          <a:p>
            <a:pPr marL="657224" indent="-657224" defTabSz="759459">
              <a:spcBef>
                <a:spcPts val="3600"/>
              </a:spcBef>
              <a:defRPr sz="4968"/>
            </a:pPr>
            <a:r>
              <a:t>2f: Your for loop should loop through the index of a DF</a:t>
            </a:r>
          </a:p>
          <a:p>
            <a:pPr marL="657224" indent="-657224" defTabSz="759459">
              <a:spcBef>
                <a:spcPts val="3600"/>
              </a:spcBef>
              <a:defRPr sz="4968"/>
            </a:pPr>
            <a:r>
              <a:t>3b: Don’t do anything to the zip column</a:t>
            </a:r>
          </a:p>
          <a:p>
            <a:pPr marL="657224" indent="-657224" defTabSz="759459">
              <a:spcBef>
                <a:spcPts val="3600"/>
              </a:spcBef>
              <a:defRPr sz="4968"/>
            </a:pPr>
            <a:r>
              <a:t>3f: Loop through the DF’s index again. Your 3-digit zip codes should be stored as strings, not ints.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Avenir Next"/>
        <a:ea typeface="Avenir Next"/>
        <a:cs typeface="Avenir Next"/>
      </a:majorFont>
      <a:minorFont>
        <a:latin typeface="Avenir Next"/>
        <a:ea typeface="Avenir Next"/>
        <a:cs typeface="Avenir Nex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400"/>
          </a:spcBef>
          <a:spcAft>
            <a:spcPts val="0"/>
          </a:spcAft>
          <a:buClrTx/>
          <a:buSzTx/>
          <a:buFontTx/>
          <a:buNone/>
          <a:tabLst/>
          <a:defRPr kumimoji="0" sz="5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Avenir Next"/>
        <a:ea typeface="Avenir Next"/>
        <a:cs typeface="Avenir Next"/>
      </a:majorFont>
      <a:minorFont>
        <a:latin typeface="Avenir Next"/>
        <a:ea typeface="Avenir Next"/>
        <a:cs typeface="Avenir Nex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400"/>
          </a:spcBef>
          <a:spcAft>
            <a:spcPts val="0"/>
          </a:spcAft>
          <a:buClrTx/>
          <a:buSzTx/>
          <a:buFontTx/>
          <a:buNone/>
          <a:tabLst/>
          <a:defRPr kumimoji="0" sz="5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525</Words>
  <Application>Microsoft Office PowerPoint</Application>
  <PresentationFormat>Custom</PresentationFormat>
  <Paragraphs>88</Paragraphs>
  <Slides>10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Avenir Next</vt:lpstr>
      <vt:lpstr>Helvetica Neue</vt:lpstr>
      <vt:lpstr>Helvetica Neue Light</vt:lpstr>
      <vt:lpstr>Helvetica Neue Medium</vt:lpstr>
      <vt:lpstr>Menlo</vt:lpstr>
      <vt:lpstr>White</vt:lpstr>
      <vt:lpstr>Plotting, A4</vt:lpstr>
      <vt:lpstr>Inner join vs. Left join vs. Right join vs. Outer Join</vt:lpstr>
      <vt:lpstr>Plotting</vt:lpstr>
      <vt:lpstr>Why are there so many ways to make the same plot?</vt:lpstr>
      <vt:lpstr>PowerPoint Presentation</vt:lpstr>
      <vt:lpstr>Seaborn</vt:lpstr>
      <vt:lpstr>For more details</vt:lpstr>
      <vt:lpstr>A4 Walkthroughs</vt:lpstr>
      <vt:lpstr>A4 quick tips</vt:lpstr>
      <vt:lpstr>Preview of next week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A3 Recap, Plotting, A4</dc:title>
  <cp:lastModifiedBy>sumitha</cp:lastModifiedBy>
  <cp:revision>7</cp:revision>
  <dcterms:modified xsi:type="dcterms:W3CDTF">2020-11-09T00:15:03Z</dcterms:modified>
</cp:coreProperties>
</file>